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309" r:id="rId4"/>
    <p:sldId id="323" r:id="rId5"/>
    <p:sldId id="324" r:id="rId6"/>
    <p:sldId id="326" r:id="rId7"/>
    <p:sldId id="328" r:id="rId8"/>
    <p:sldId id="329" r:id="rId9"/>
    <p:sldId id="330" r:id="rId10"/>
    <p:sldId id="331" r:id="rId11"/>
    <p:sldId id="338" r:id="rId12"/>
    <p:sldId id="339" r:id="rId1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  <a:srgbClr val="FF9999"/>
    <a:srgbClr val="FF5050"/>
    <a:srgbClr val="AC5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37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873" cy="496652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197" y="0"/>
            <a:ext cx="2945873" cy="496652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AF60D67B-D9B2-4DF2-94FA-DEA3C89D560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47" y="4715793"/>
            <a:ext cx="5438783" cy="4466667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390"/>
            <a:ext cx="2945873" cy="496652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197" y="9428390"/>
            <a:ext cx="2945873" cy="496652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782CE4E0-440C-4CE9-B557-CC0E836BF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64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06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12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95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89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67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9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64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36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54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1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2C770-14FF-47C2-B4F0-5FBD1EE53E27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5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b.nalog.ru/calculator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b.nalog.ru/calculator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b.nalog.ru/calculato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pb.nalog.ru/calculator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b.nalog.ru/calculator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b.nalog.ru/calculato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b.nalog.ru/calculator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b.nalog.ru/calculator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138" y="2051663"/>
            <a:ext cx="10164498" cy="2387600"/>
          </a:xfrm>
        </p:spPr>
        <p:txBody>
          <a:bodyPr>
            <a:noAutofit/>
          </a:bodyPr>
          <a:lstStyle/>
          <a:p>
            <a:pPr algn="l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Налоговый калькулятор по расчету налоговой нагрузки: 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новый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интерактивный сервис для самостоятельной оценки налоговых рисков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325925" y="5448394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1"/>
          <p:cNvSpPr txBox="1">
            <a:spLocks/>
          </p:cNvSpPr>
          <p:nvPr/>
        </p:nvSpPr>
        <p:spPr>
          <a:xfrm>
            <a:off x="1403498" y="5422574"/>
            <a:ext cx="10069033" cy="119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u="sng" dirty="0">
                <a:hlinkClick r:id="rId2"/>
              </a:rPr>
              <a:t>https://pb.nalog.ru/calculator.html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339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4" y="1226410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25924" y="1331161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5. Также в сервисе представлена информация об уровне средней заработной платы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581553" y="3222303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3" y="1888714"/>
            <a:ext cx="97440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трелка вправо 8"/>
          <p:cNvSpPr/>
          <p:nvPr/>
        </p:nvSpPr>
        <p:spPr>
          <a:xfrm rot="10800000">
            <a:off x="9117619" y="2104899"/>
            <a:ext cx="1679944" cy="198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3" y="2621171"/>
            <a:ext cx="8701546" cy="400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9251265" y="3222303"/>
            <a:ext cx="3074381" cy="7616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Просто перейдите по ссылке и вам откроется всплывающее окно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10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58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-201740"/>
            <a:ext cx="11780875" cy="1275918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Что дальше?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08345" y="697481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5684" y="2636844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16073" y="1206452"/>
            <a:ext cx="10069033" cy="10084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Мы понимаем, что на налоговую нагрузку и заработную плату влияют </a:t>
            </a:r>
            <a:r>
              <a:rPr lang="ru-RU" sz="32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масштабы бизнеса </a:t>
            </a:r>
          </a:p>
          <a:p>
            <a:pPr algn="l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Это будет реализовано уже в 2019 году: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08345" y="5600362"/>
            <a:ext cx="10069033" cy="119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u="sng" dirty="0">
                <a:hlinkClick r:id="rId2"/>
              </a:rPr>
              <a:t>https://pb.nalog.ru/calculator.html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75684" y="6197262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11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16073" y="5600362"/>
            <a:ext cx="11357257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 соответствии с действующими критериями: </a:t>
            </a:r>
          </a:p>
          <a:p>
            <a:pPr algn="l"/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(ст. 4 209-ФЗ «О развитии малого и среднего предпринимательства в Российской Федерации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»)</a:t>
            </a:r>
            <a:endParaRPr lang="ru-RU" sz="2000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156423"/>
              </p:ext>
            </p:extLst>
          </p:nvPr>
        </p:nvGraphicFramePr>
        <p:xfrm>
          <a:off x="455649" y="2320025"/>
          <a:ext cx="11447130" cy="3485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5710"/>
                <a:gridCol w="3815710"/>
                <a:gridCol w="3815710"/>
              </a:tblGrid>
              <a:tr h="1247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Масштаб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Выручка*, </a:t>
                      </a:r>
                    </a:p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млн. рублей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Доп. градация </a:t>
                      </a:r>
                    </a:p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(по выручке) 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884399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микро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120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до</a:t>
                      </a:r>
                      <a:r>
                        <a:rPr lang="ru-RU" sz="32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 30; 30-120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67696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малое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800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120-500; 500-800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67696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среднее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2000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373541" y="1344440"/>
            <a:ext cx="10069033" cy="10084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18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-201740"/>
            <a:ext cx="11780875" cy="1275918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Что дальше?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08345" y="697481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5684" y="2636844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16073" y="1206452"/>
            <a:ext cx="10069033" cy="38027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08345" y="5600362"/>
            <a:ext cx="10069033" cy="119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u="sng" dirty="0">
                <a:hlinkClick r:id="rId2"/>
              </a:rPr>
              <a:t>https://pb.nalog.ru/calculator.html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75684" y="6197262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12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73541" y="1344440"/>
            <a:ext cx="10069033" cy="10084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7321" y="850799"/>
            <a:ext cx="1068309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Дополнительно уже </a:t>
            </a:r>
            <a:r>
              <a:rPr lang="ru-RU" sz="3200" b="1" dirty="0">
                <a:solidFill>
                  <a:srgbClr val="5B9BD5">
                    <a:lumMod val="75000"/>
                  </a:srgbClr>
                </a:solidFill>
              </a:rPr>
              <a:t>в 2019 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 уровень среднеотраслевой </a:t>
            </a:r>
            <a:r>
              <a:rPr lang="ru-RU" sz="3200" b="1" dirty="0">
                <a:solidFill>
                  <a:srgbClr val="5B9BD5">
                    <a:lumMod val="75000"/>
                  </a:srgbClr>
                </a:solidFill>
              </a:rPr>
              <a:t>заработной 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платы по 2-НДФЛ году </a:t>
            </a:r>
            <a:r>
              <a:rPr lang="ru-RU" sz="3200" b="1" dirty="0">
                <a:solidFill>
                  <a:srgbClr val="5B9BD5">
                    <a:lumMod val="75000"/>
                  </a:srgbClr>
                </a:solidFill>
              </a:rPr>
              <a:t>будет рассчитан в каждом 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регионе :</a:t>
            </a:r>
          </a:p>
          <a:p>
            <a:pPr marL="457200" lvl="0" indent="-457200">
              <a:buFontTx/>
              <a:buChar char="-"/>
            </a:pP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в разрезе каждого городского округа – это самые крупные муниципальные образования</a:t>
            </a:r>
          </a:p>
          <a:p>
            <a:pPr marL="457200" lvl="0" indent="-457200">
              <a:buFontTx/>
              <a:buChar char="-"/>
            </a:pPr>
            <a:r>
              <a:rPr lang="ru-RU" sz="3200" b="1" dirty="0" err="1" smtClean="0">
                <a:solidFill>
                  <a:srgbClr val="5B9BD5">
                    <a:lumMod val="75000"/>
                  </a:srgbClr>
                </a:solidFill>
              </a:rPr>
              <a:t>агрегированно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 по прочим видам муниципальных образований</a:t>
            </a:r>
          </a:p>
          <a:p>
            <a:pPr marL="457200" lvl="0" indent="-457200">
              <a:buFontTx/>
              <a:buChar char="-"/>
            </a:pPr>
            <a:endParaRPr lang="ru-RU" sz="3200" b="1" dirty="0">
              <a:solidFill>
                <a:srgbClr val="5B9BD5">
                  <a:lumMod val="75000"/>
                </a:srgbClr>
              </a:solidFill>
            </a:endParaRPr>
          </a:p>
          <a:p>
            <a:pPr lvl="0"/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Это повысит точность данных в Сервисе, а значит доверие к нему</a:t>
            </a:r>
          </a:p>
          <a:p>
            <a:pPr marL="457200" lvl="0" indent="-457200">
              <a:buFontTx/>
              <a:buChar char="-"/>
            </a:pPr>
            <a:endParaRPr lang="ru-RU" sz="3200" b="1" dirty="0" smtClean="0">
              <a:solidFill>
                <a:srgbClr val="5B9BD5">
                  <a:lumMod val="75000"/>
                </a:srgbClr>
              </a:solidFill>
            </a:endParaRPr>
          </a:p>
          <a:p>
            <a:pPr lvl="0"/>
            <a:endParaRPr lang="ru-RU" sz="3200" b="1" dirty="0">
              <a:solidFill>
                <a:srgbClr val="5B9BD5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345" y="875412"/>
            <a:ext cx="11780874" cy="1345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Налоговая нагрузка и заработная плата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– важные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индикаторы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полноты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уплаты налогов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9488" y="2091977"/>
            <a:ext cx="118553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buAutoNum type="arabicPeriod"/>
            </a:pPr>
            <a:endParaRPr lang="ru-RU" altLang="ru-RU" sz="2800" b="1" dirty="0" smtClean="0">
              <a:solidFill>
                <a:schemeClr val="accent1">
                  <a:lumMod val="75000"/>
                </a:schemeClr>
              </a:solidFill>
              <a:ea typeface="+mj-ea"/>
              <a:cs typeface="Aharoni" panose="02010803020104030203" pitchFamily="2" charset="-79"/>
            </a:endParaRPr>
          </a:p>
          <a:p>
            <a:pPr marL="0" lvl="1"/>
            <a:endParaRPr lang="ru-RU" altLang="ru-RU" sz="2800" b="1" dirty="0" smtClean="0">
              <a:solidFill>
                <a:schemeClr val="accent1">
                  <a:lumMod val="75000"/>
                </a:schemeClr>
              </a:solidFill>
              <a:ea typeface="+mj-ea"/>
              <a:cs typeface="Aharoni" panose="02010803020104030203" pitchFamily="2" charset="-79"/>
            </a:endParaRPr>
          </a:p>
          <a:p>
            <a:pPr marL="514350" lvl="1" indent="-514350">
              <a:buAutoNum type="arabicPeriod"/>
            </a:pPr>
            <a:endParaRPr lang="ru-RU" altLang="ru-RU" sz="2800" b="1" dirty="0">
              <a:solidFill>
                <a:schemeClr val="accent1">
                  <a:lumMod val="75000"/>
                </a:schemeClr>
              </a:solidFill>
              <a:ea typeface="+mj-ea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74159" y="2220948"/>
                <a:ext cx="9913088" cy="1493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+mj-ea"/>
                          <a:cs typeface="Aharoni" panose="02010803020104030203" pitchFamily="2" charset="-79"/>
                        </a:rPr>
                        <m:t>Налоговая нагрузка</m:t>
                      </m:r>
                      <m:r>
                        <a:rPr lang="en-US" sz="32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+mj-ea"/>
                          <a:cs typeface="Aharoni" panose="02010803020104030203" pitchFamily="2" charset="-79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+mj-ea"/>
                              <a:cs typeface="Aharoni" panose="02010803020104030203" pitchFamily="2" charset="-79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ru-RU" sz="32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Aharoni" panose="02010803020104030203" pitchFamily="2" charset="-79"/>
                                </a:rPr>
                              </m:ctrlPr>
                            </m:eqArrPr>
                            <m:e>
                              <m:r>
                                <a:rPr lang="ru-RU" sz="32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/>
                                  <a:ea typeface="+mj-ea"/>
                                  <a:cs typeface="Aharoni" panose="02010803020104030203" pitchFamily="2" charset="-79"/>
                                </a:rPr>
                                <m:t>сумма уплаченных налогов </m:t>
                              </m:r>
                            </m:e>
                            <m:e>
                              <m:r>
                                <a:rPr lang="ru-RU" sz="32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/>
                                  <a:ea typeface="+mj-ea"/>
                                  <a:cs typeface="Aharoni" panose="02010803020104030203" pitchFamily="2" charset="-79"/>
                                </a:rPr>
                                <m:t>(без агентских платежей)</m:t>
                              </m:r>
                            </m:e>
                          </m:eqArr>
                        </m:num>
                        <m:den>
                          <m:r>
                            <a:rPr lang="ru-RU" sz="3200" b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  <a:ea typeface="+mj-ea"/>
                              <a:cs typeface="Aharoni" panose="02010803020104030203" pitchFamily="2" charset="-79"/>
                            </a:rPr>
                            <m:t>доходы (без дивидендов)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chemeClr val="accent1">
                      <a:lumMod val="75000"/>
                    </a:schemeClr>
                  </a:solidFill>
                  <a:ea typeface="+mj-ea"/>
                  <a:cs typeface="Aharoni" panose="02010803020104030203" pitchFamily="2" charset="-79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59" y="2220948"/>
                <a:ext cx="9913088" cy="14938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 txBox="1">
            <a:spLocks/>
          </p:cNvSpPr>
          <p:nvPr/>
        </p:nvSpPr>
        <p:spPr>
          <a:xfrm>
            <a:off x="451657" y="3842408"/>
            <a:ext cx="11111022" cy="21637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1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Сравнивая налоговую нагрузку и уровень заработной платы по своей компании со средним значением по отрасли можно оценить свои </a:t>
            </a:r>
            <a:r>
              <a:rPr lang="ru-RU" sz="112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налоговые риски</a:t>
            </a:r>
            <a:r>
              <a:rPr lang="ru-RU" sz="11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 или вероятность проведения </a:t>
            </a:r>
            <a:r>
              <a:rPr lang="ru-RU" sz="112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выездной проверки</a:t>
            </a:r>
            <a:r>
              <a:rPr lang="ru-RU" sz="11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1200" b="1" i="1" dirty="0" smtClean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96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(В соответствии с  Концепцией планирования выездных налоговых проверок, опубликованной на сайте ФНС России).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75684" y="37344"/>
            <a:ext cx="11142920" cy="97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Для чего рассчитывается средняя налоговая нагрузка и заработная плата?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08345" y="1010094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600" b="1" u="sng" dirty="0">
                  <a:hlinkClick r:id="rId4"/>
                </a:rPr>
                <a:t>https://pb.nalog.ru/calculator.html</a:t>
              </a:r>
              <a:endPara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4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2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0818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037" y="-191398"/>
            <a:ext cx="11217349" cy="1636151"/>
          </a:xfrm>
        </p:spPr>
        <p:txBody>
          <a:bodyPr>
            <a:normAutofit/>
          </a:bodyPr>
          <a:lstStyle/>
          <a:p>
            <a:pPr marL="0"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Обратите внимание!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5" y="914705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416073" y="2745748"/>
            <a:ext cx="11217349" cy="1870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>
              <a:lnSpc>
                <a:spcPct val="120000"/>
              </a:lnSpc>
            </a:pP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r>
              <a:rPr lang="ru-RU" sz="3200" b="1" kern="0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Отклонение налоговой нагрузки и заработной платы от среднеотраслевых значений – </a:t>
            </a:r>
            <a:r>
              <a:rPr lang="ru-RU" sz="3200" b="1" u="sng" kern="0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не является</a:t>
            </a:r>
            <a:r>
              <a:rPr lang="ru-RU" sz="3200" b="1" kern="0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 достаточным основанием для доначисления налогов</a:t>
            </a:r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.</a:t>
            </a:r>
          </a:p>
          <a:p>
            <a:pPr marL="0" lvl="1"/>
            <a:endParaRPr lang="ru-RU" sz="12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Для этого налоговому органу необходимо доказать факт получения необоснованной налоговой выгоды – нарушения налогового законодательства.</a:t>
            </a:r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endParaRPr lang="ru-RU" sz="1050" b="1" kern="0" dirty="0" smtClean="0">
              <a:solidFill>
                <a:schemeClr val="accent6"/>
              </a:solidFill>
              <a:latin typeface="+mn-lt"/>
              <a:ea typeface="+mn-ea"/>
              <a:cs typeface="Aharoni" panose="02010803020104030203" pitchFamily="2" charset="-79"/>
            </a:endParaRPr>
          </a:p>
          <a:p>
            <a:r>
              <a:rPr lang="ru-RU" sz="3200" b="1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Поэтому систематическое </a:t>
            </a:r>
            <a:r>
              <a:rPr lang="ru-RU" sz="3200" b="1" kern="0" dirty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проведение самостоятельной оценки рисков по результатам своей финансово-хозяйственной деятельности </a:t>
            </a:r>
            <a:r>
              <a:rPr lang="ru-RU" sz="3200" b="1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позволяет </a:t>
            </a:r>
            <a:r>
              <a:rPr lang="ru-RU" sz="3200" b="1" u="sng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при </a:t>
            </a:r>
            <a:r>
              <a:rPr lang="ru-RU" sz="3200" b="1" u="sng" kern="0" dirty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необходимости</a:t>
            </a:r>
            <a:r>
              <a:rPr lang="ru-RU" sz="3200" b="1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 своевременно уточнить </a:t>
            </a:r>
            <a:r>
              <a:rPr lang="ru-RU" sz="3200" b="1" kern="0" dirty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свои налоговые обязательства.</a:t>
            </a:r>
          </a:p>
          <a:p>
            <a:pPr marL="0" lvl="1">
              <a:lnSpc>
                <a:spcPct val="120000"/>
              </a:lnSpc>
            </a:pPr>
            <a:r>
              <a:rPr lang="ru-RU" sz="28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 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600" b="1" u="sng" dirty="0">
                  <a:hlinkClick r:id="rId2"/>
                </a:rPr>
                <a:t>https://pb.nalog.ru/calculator.html</a:t>
              </a:r>
              <a:endPara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3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37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037" y="-191398"/>
            <a:ext cx="11217349" cy="1636151"/>
          </a:xfrm>
        </p:spPr>
        <p:txBody>
          <a:bodyPr>
            <a:normAutofit/>
          </a:bodyPr>
          <a:lstStyle/>
          <a:p>
            <a:pPr marL="0"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Что изменилось?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5" y="914705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375684" y="1808810"/>
            <a:ext cx="11217349" cy="1870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>
              <a:lnSpc>
                <a:spcPct val="120000"/>
              </a:lnSpc>
            </a:pP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>
              <a:lnSpc>
                <a:spcPct val="120000"/>
              </a:lnSpc>
            </a:pPr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Переход на новые технологии администрирования, централизация баз данных о налогоплательщиках с использованием </a:t>
            </a:r>
            <a:r>
              <a:rPr lang="en-US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Big Data</a:t>
            </a:r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 позволили ускорить и детализировать расчет средней налоговой нагрузки и заработной платы </a:t>
            </a:r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endParaRPr lang="ru-RU" sz="28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600" b="1" u="sng" dirty="0">
                  <a:hlinkClick r:id="rId2"/>
                </a:rPr>
                <a:t>https://pb.nalog.ru/calculator.html</a:t>
              </a:r>
              <a:endPara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4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9014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037" y="-191398"/>
            <a:ext cx="11217349" cy="1552365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Преимущества: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5" y="1052927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2086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5924" y="1274388"/>
            <a:ext cx="11447406" cy="4778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Централизованная база – единые правила формирования информации о каждом налогоплательщике для всех налоговых органов </a:t>
            </a:r>
          </a:p>
          <a:p>
            <a:pPr marL="0" lvl="1"/>
            <a:endParaRPr lang="ru-RU" sz="30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Налоговая нагрузка и заработная плата рассчитываются отдельно по каждому налогоплательщику, затем формируется выборка наиболее типичных значений  – средние индикаторы не завышаются</a:t>
            </a:r>
          </a:p>
          <a:p>
            <a:pPr marL="0" lvl="1"/>
            <a:endParaRPr lang="ru-RU" sz="30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Детализированный перечень отраслей – каждый может найти данные по своей отрасли</a:t>
            </a:r>
          </a:p>
          <a:p>
            <a:pPr marL="571500" lvl="1" indent="-571500">
              <a:buFont typeface="Arial" panose="020B0604020202020204" pitchFamily="34" charset="0"/>
              <a:buChar char="•"/>
            </a:pPr>
            <a:endParaRPr lang="ru-RU" sz="30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Данные в региональном разрезе – учитывается региональная специфика ведения бизнеса (климатические условия, логистика, стоимость трудовых ресурсов и т.д.)</a:t>
            </a:r>
          </a:p>
          <a:p>
            <a:pPr marL="0" lvl="1"/>
            <a:endParaRPr lang="ru-RU" sz="30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Средняя заработная плата – прозрачный расчет по полученным справкам 2-НДФЛ</a:t>
            </a:r>
            <a:endParaRPr lang="ru-RU" sz="24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endParaRPr lang="ru-RU" sz="24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endParaRPr lang="ru-RU" sz="24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600" b="1" u="sng" dirty="0">
                  <a:hlinkClick r:id="rId2"/>
                </a:rPr>
                <a:t>https://pb.nalog.ru/calculator.html</a:t>
              </a:r>
              <a:endPara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5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55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780875" cy="1552365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20759" y="1354312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453051" y="1376718"/>
            <a:ext cx="5738949" cy="59690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u="sng" dirty="0">
                <a:solidFill>
                  <a:srgbClr val="008A3E"/>
                </a:solidFill>
                <a:hlinkClick r:id="rId2"/>
              </a:rPr>
              <a:t>https://pb.nalog.ru/calculator.html</a:t>
            </a:r>
            <a:endParaRPr lang="ru-RU" sz="3000" b="1" dirty="0">
              <a:solidFill>
                <a:srgbClr val="008A3E"/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08056" y="1392669"/>
            <a:ext cx="10069033" cy="5209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Доступен каждому на портале ФНС по адресу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279929" y="3769879"/>
            <a:ext cx="5243476" cy="14353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Чтобы было еще проще – тут же можно посмотреть короткий обучающий ролик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83388" y="1952474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1. Просто введите свой регион, отрасль и год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24" y="2549374"/>
            <a:ext cx="5593658" cy="357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6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4910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4" y="1372207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25924" y="1565087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2. Вы получите среднеотраслевые значения налоговой нагрузки с детализацией по ключевым налогам и рентабельности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24" y="2069580"/>
            <a:ext cx="8462086" cy="4438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8920715" y="3083442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Для сравнения данных </a:t>
            </a:r>
          </a:p>
          <a:p>
            <a:pPr algn="l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 своей компании воспользуйтесь калькулятором налоговой нагрузки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10800000">
            <a:off x="8788010" y="4219320"/>
            <a:ext cx="1679944" cy="198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7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58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4" y="1226410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262125" y="1071290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3. Просто введите данные о доходе за год и сумме уплаченных налогов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581553" y="3222303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3" y="1803050"/>
            <a:ext cx="3975174" cy="476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8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17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5" y="-210575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06057" y="1024392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06057" y="1369740"/>
            <a:ext cx="11527979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4. И Вы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сможете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увидеть свою компанию «глазами налоговых органов» -  сравнить со среднеотраслевыми значениями по налогоплательщикам из вашего региона и увидеть по какому налогу у вас есть риски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581553" y="3222303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25" y="1966640"/>
            <a:ext cx="9073670" cy="4761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9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73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12184</TotalTime>
  <Words>534</Words>
  <Application>Microsoft Office PowerPoint</Application>
  <PresentationFormat>Широкоэкранный</PresentationFormat>
  <Paragraphs>88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Aharoni</vt:lpstr>
      <vt:lpstr>Arial</vt:lpstr>
      <vt:lpstr>Calibri</vt:lpstr>
      <vt:lpstr>Calibri Light</vt:lpstr>
      <vt:lpstr>Cambria Math</vt:lpstr>
      <vt:lpstr>Тема Office</vt:lpstr>
      <vt:lpstr>Налоговый калькулятор по расчету налоговой нагрузки:  новый интерактивный сервис для самостоятельной оценки налоговых рисков</vt:lpstr>
      <vt:lpstr>Налоговая нагрузка и заработная плата – важные индикаторы полноты уплаты налогов</vt:lpstr>
      <vt:lpstr>Обратите внимание!</vt:lpstr>
      <vt:lpstr>Что изменилось?</vt:lpstr>
      <vt:lpstr>Преимущества: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Что дальше?</vt:lpstr>
      <vt:lpstr>Что дальше?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Богатырев Олег Геннадьевич</dc:creator>
  <cp:lastModifiedBy>Туйманова Анастасия Николаевна</cp:lastModifiedBy>
  <cp:revision>281</cp:revision>
  <cp:lastPrinted>2019-06-11T13:28:02Z</cp:lastPrinted>
  <dcterms:created xsi:type="dcterms:W3CDTF">2016-05-30T06:14:44Z</dcterms:created>
  <dcterms:modified xsi:type="dcterms:W3CDTF">2019-06-27T06:06:06Z</dcterms:modified>
</cp:coreProperties>
</file>