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E37A1F1-904A-430B-9B98-CD339A7E0339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556BD-65E4-44E5-9D02-BC7E7CFA850A}" type="datetimeFigureOut">
              <a:rPr lang="ru-RU" smtClean="0"/>
              <a:t>05.03.2022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7786A-3B37-46D1-8571-080AA1975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3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0"/>
            <a:ext cx="91426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66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352029-7E42-4152-A85F-0276BF654CB5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7024-2AAE-4808-9852-B5F275D25C6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6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54772-C4F9-4BCA-AB38-C059A69F40ED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9A7CE-6E0D-4798-A79A-7C059244B13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36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E1040-B7B5-4936-9839-06559D584162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6ED55-1AED-458C-AEE8-8D4680C1890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21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16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5926767" y="5127302"/>
            <a:ext cx="923088" cy="37724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E6EB-57B2-40DC-AA13-1C7BF5D23B2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5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643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518-E98B-4B32-AEA9-504C13B249E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36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643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3429720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2E24-E4A4-44A7-9DD3-A75D3003406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7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41C4-6D9E-4453-A47C-B52858D3F28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6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A6D74-2C4D-4584-9106-C81C139AEEA7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0BAA-2704-4E9F-A72F-D00E7FAB85E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6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" y="1441"/>
            <a:ext cx="9142642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61C4B-6932-4A97-BF7B-5D1D12567EE7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2060-1ADC-4C56-9769-72EA09244A8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4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2E85D-F59D-4084-8689-F1FF89A807AA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048" y="5873144"/>
            <a:ext cx="567428" cy="652251"/>
          </a:xfrm>
        </p:spPr>
        <p:txBody>
          <a:bodyPr/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A98632B-840A-4508-810C-423F919056C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96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FDA18-5F38-4D0E-9B5C-BEC1450B8B36}" type="datetimeFigureOut">
              <a:rPr lang="ru-RU"/>
              <a:pPr/>
              <a:t>05.03.2022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B2ECC-B4D2-41FC-A654-607C24822CE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847" y="489549"/>
            <a:ext cx="7343979" cy="111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5" name="Текст 2"/>
          <p:cNvSpPr>
            <a:spLocks noGrp="1"/>
          </p:cNvSpPr>
          <p:nvPr>
            <p:ph type="body" idx="1"/>
          </p:nvPr>
        </p:nvSpPr>
        <p:spPr bwMode="auto">
          <a:xfrm>
            <a:off x="815847" y="1599673"/>
            <a:ext cx="7343979" cy="483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472" y="6356933"/>
            <a:ext cx="2133962" cy="364281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2A161CFE-B190-4752-9E26-66DC8AEA74D4}" type="datetimeFigureOut">
              <a:rPr lang="ru-RU"/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05.03.2022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3567" y="6356933"/>
            <a:ext cx="2896867" cy="364281"/>
          </a:xfrm>
          <a:prstGeom prst="rect">
            <a:avLst/>
          </a:prstGeom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1" y="6041606"/>
            <a:ext cx="620370" cy="632094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 defTabSz="914239"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3C7B26A-0137-4FA5-831F-6D2E4CE31E8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5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179" rtl="0" eaLnBrk="0" fontAlgn="base" hangingPunct="0">
        <a:lnSpc>
          <a:spcPts val="4558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4179" rtl="0" eaLnBrk="0" fontAlgn="base" hangingPunct="0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4179" rtl="0" eaLnBrk="0" fontAlgn="base" hangingPunct="0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4179" rtl="0" eaLnBrk="0" fontAlgn="base" hangingPunct="0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4179" rtl="0" eaLnBrk="0" fontAlgn="base" hangingPunct="0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00736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801472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202207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602943" algn="l" defTabSz="914179" rtl="0" fontAlgn="base">
        <a:lnSpc>
          <a:spcPts val="4558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8641" algn="l" defTabSz="914179" rtl="0" eaLnBrk="0" fontAlgn="base" hangingPunct="0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8641" algn="l" defTabSz="914179" rtl="0" eaLnBrk="0" fontAlgn="base" hangingPunct="0">
        <a:spcBef>
          <a:spcPct val="20000"/>
        </a:spcBef>
        <a:spcAft>
          <a:spcPct val="0"/>
        </a:spcAft>
        <a:buFont typeface="Arial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4759" indent="-228197" algn="l" defTabSz="91417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15858" algn="just" defTabSz="914179" rtl="0" eaLnBrk="0" fontAlgn="base" hangingPunct="0">
        <a:lnSpc>
          <a:spcPts val="1578"/>
        </a:lnSpc>
        <a:spcBef>
          <a:spcPts val="351"/>
        </a:spcBef>
        <a:spcAft>
          <a:spcPct val="0"/>
        </a:spcAft>
        <a:buFont typeface="Arial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865" algn="l" defTabSz="914179" rtl="0" eaLnBrk="0" fontAlgn="base" hangingPunct="0">
        <a:lnSpc>
          <a:spcPts val="1578"/>
        </a:lnSpc>
        <a:spcBef>
          <a:spcPts val="351"/>
        </a:spcBef>
        <a:spcAft>
          <a:spcPct val="0"/>
        </a:spcAft>
        <a:buFont typeface="Arial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87" y="332656"/>
            <a:ext cx="7337192" cy="1105803"/>
          </a:xfrm>
        </p:spPr>
        <p:txBody>
          <a:bodyPr>
            <a:noAutofit/>
          </a:bodyPr>
          <a:lstStyle/>
          <a:p>
            <a:r>
              <a:rPr lang="ru-RU" altLang="ru-RU" sz="20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принимаемые </a:t>
            </a:r>
            <a:r>
              <a:rPr lang="ru-RU" altLang="ru-RU" sz="2000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</a:t>
            </a:r>
            <a:r>
              <a:rPr lang="ru-RU" altLang="ru-RU" sz="20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УФНС РОССИИ по Ханты-мансийскому автономному округу-Югре</a:t>
            </a:r>
            <a:endParaRPr lang="ru-RU" sz="20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7" y="1412776"/>
            <a:ext cx="8568953" cy="2228819"/>
          </a:xfrm>
          <a:prstGeom prst="rect">
            <a:avLst/>
          </a:prstGeom>
        </p:spPr>
        <p:txBody>
          <a:bodyPr wrap="square" lIns="73664" tIns="36832" rIns="73664" bIns="36832">
            <a:spAutoFit/>
          </a:bodyPr>
          <a:lstStyle/>
          <a:p>
            <a:pPr marL="275725" algn="just" defTabSz="792894">
              <a:lnSpc>
                <a:spcPts val="2417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04.03.2022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возобновление работы Регионального ситуационного центра по мониторингу налогоплательщиков </a:t>
            </a:r>
            <a:endParaRPr lang="ru-RU" altLang="ru-RU" sz="2400" i="1" dirty="0" smtClean="0">
              <a:solidFill>
                <a:srgbClr val="1439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5725" algn="just" defTabSz="792894">
              <a:lnSpc>
                <a:spcPts val="2417"/>
              </a:lnSpc>
            </a:pPr>
            <a:r>
              <a:rPr lang="ru-RU" altLang="ru-RU" sz="2400" i="1" dirty="0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электронной почты: </a:t>
            </a:r>
            <a:r>
              <a:rPr lang="en-US" altLang="ru-RU" sz="2400" b="1" i="1" u="sng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SC.R8600@</a:t>
            </a:r>
            <a:r>
              <a:rPr lang="en-US" altLang="ru-RU" sz="2400" b="1" i="1" u="sng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tax.gov</a:t>
            </a:r>
            <a:r>
              <a:rPr lang="en-US" altLang="ru-RU" sz="2400" b="1" i="1" u="sng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.ru</a:t>
            </a:r>
            <a:endParaRPr lang="ru-RU" altLang="ru-RU" sz="2400" b="1" i="1" u="sng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5725" algn="just" defTabSz="792894">
              <a:lnSpc>
                <a:spcPts val="2417"/>
              </a:lnSpc>
            </a:pPr>
            <a:endParaRPr lang="ru-RU" altLang="ru-RU" sz="2400" i="1" dirty="0" smtClean="0">
              <a:solidFill>
                <a:srgbClr val="1439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5725" algn="just" defTabSz="792894">
              <a:lnSpc>
                <a:spcPts val="2417"/>
              </a:lnSpc>
            </a:pPr>
            <a:r>
              <a:rPr lang="ru-RU" altLang="ru-RU" sz="2400" i="1" dirty="0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Контактные телефоны: </a:t>
            </a:r>
            <a:r>
              <a:rPr lang="ru-RU" altLang="ru-RU" sz="2400" b="1" i="1" u="sng" dirty="0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altLang="ru-RU" sz="2400" b="1" i="1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(3467) 394-838, </a:t>
            </a:r>
            <a:r>
              <a:rPr lang="ru-RU" altLang="ru-RU" sz="2400" b="1" i="1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394-877</a:t>
            </a:r>
            <a:endParaRPr lang="ru-RU" altLang="ru-RU" sz="24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5725" algn="just" defTabSz="792894">
              <a:lnSpc>
                <a:spcPts val="2417"/>
              </a:lnSpc>
            </a:pPr>
            <a:r>
              <a:rPr lang="ru-RU" altLang="ru-RU" sz="2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Председатель центра: </a:t>
            </a:r>
            <a:r>
              <a:rPr lang="ru-RU" alt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Зиновьева Ольга Николаевна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2"/>
            <a:ext cx="122413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4005064"/>
            <a:ext cx="7992888" cy="2536596"/>
          </a:xfrm>
          <a:prstGeom prst="rect">
            <a:avLst/>
          </a:prstGeom>
        </p:spPr>
        <p:txBody>
          <a:bodyPr wrap="square" lIns="73664" tIns="36832" rIns="73664" bIns="36832">
            <a:spAutoFit/>
          </a:bodyPr>
          <a:lstStyle/>
          <a:p>
            <a:pPr marL="275725" algn="just" defTabSz="792894">
              <a:lnSpc>
                <a:spcPts val="2417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Ситуационного центра:</a:t>
            </a:r>
          </a:p>
          <a:p>
            <a:pPr marL="732925" indent="-457200" algn="just" defTabSz="792894">
              <a:lnSpc>
                <a:spcPts val="2417"/>
              </a:lnSpc>
              <a:buAutoNum type="arabicPeriod"/>
            </a:pP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экономического состояния </a:t>
            </a:r>
            <a:r>
              <a:rPr lang="ru-RU" altLang="ru-RU" sz="2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-образующих организаций  </a:t>
            </a:r>
          </a:p>
          <a:p>
            <a:pPr marL="732925" indent="-457200" algn="just" defTabSz="792894">
              <a:lnSpc>
                <a:spcPts val="2417"/>
              </a:lnSpc>
              <a:buAutoNum type="arabicPeriod"/>
            </a:pP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коммуникаций между налогоплательщиками и федеральными структурами, с целью оценки принимаемых мер по стабилизации экономики</a:t>
            </a:r>
          </a:p>
          <a:p>
            <a:pPr marL="732925" indent="-457200" algn="just" defTabSz="792894">
              <a:lnSpc>
                <a:spcPts val="2417"/>
              </a:lnSpc>
              <a:buAutoNum type="arabicPeriod"/>
            </a:pP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и анализ обращений и принятие конкретных мер, в пределах компетенции</a:t>
            </a:r>
            <a:endParaRPr lang="ru-RU" altLang="ru-RU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74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принимаемые Меры УФНС РОССИИ по Ханты-мансийскому автономному округу-Югре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Ульянов Андрей Леонидович</dc:creator>
  <cp:lastModifiedBy>Щеглов Кирилл Евгеньевич</cp:lastModifiedBy>
  <cp:revision>15</cp:revision>
  <cp:lastPrinted>2022-03-05T04:21:40Z</cp:lastPrinted>
  <dcterms:created xsi:type="dcterms:W3CDTF">2020-03-26T03:18:14Z</dcterms:created>
  <dcterms:modified xsi:type="dcterms:W3CDTF">2022-03-05T07:05:24Z</dcterms:modified>
</cp:coreProperties>
</file>